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7" r:id="rId4"/>
    <p:sldId id="288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8" r:id="rId22"/>
    <p:sldId id="306" r:id="rId2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CCFF"/>
    <a:srgbClr val="CC00FF"/>
    <a:srgbClr val="FFCCFF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6248400" cy="2438400"/>
          </a:xfr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352800"/>
            <a:ext cx="614045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868363"/>
            <a:ext cx="1981200" cy="5151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868363"/>
            <a:ext cx="5791200" cy="51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5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68363"/>
            <a:ext cx="792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098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4B12910A-DA83-4EE1-8670-CF341A757D4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548680"/>
            <a:ext cx="7200800" cy="43924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мелкой моторики у детей дошкольного возраста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0"/>
            <a:ext cx="5266928" cy="151216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Нанизывание </a:t>
            </a:r>
            <a:endParaRPr lang="ru-RU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24" y="3501008"/>
            <a:ext cx="4283968" cy="32129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546884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0"/>
            <a:ext cx="4248472" cy="134076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Шнуровка </a:t>
            </a:r>
            <a:endParaRPr lang="ru-RU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http://img-fotki.yandex.ru/get/6104/43111806.2/0_8c1e7_8e62a04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9498" y="4365104"/>
            <a:ext cx="3634502" cy="2492896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5340085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0"/>
            <a:ext cx="3419872" cy="14401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Пазлы</a:t>
            </a:r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" y="1196752"/>
            <a:ext cx="4956043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4187957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0"/>
            <a:ext cx="4968552" cy="16561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Вдавливание </a:t>
            </a:r>
            <a:endParaRPr lang="ru-RU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627573" cy="3312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8960"/>
            <a:ext cx="4764021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0"/>
            <a:ext cx="4680520" cy="141277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Сортировка </a:t>
            </a:r>
            <a:endParaRPr lang="ru-RU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8760"/>
            <a:ext cx="3489852" cy="4653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668011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4482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Сосуд с узким горлышком</a:t>
            </a:r>
            <a:endParaRPr lang="ru-RU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6012160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0"/>
            <a:ext cx="4186808" cy="170080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Мозаика </a:t>
            </a:r>
            <a:endParaRPr lang="ru-RU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4379979" cy="32849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12976"/>
            <a:ext cx="4620005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0"/>
            <a:ext cx="6192688" cy="16561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Функциональные застежки</a:t>
            </a:r>
            <a:endParaRPr lang="ru-RU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91" y="1556792"/>
            <a:ext cx="6300192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0"/>
            <a:ext cx="4978896" cy="16946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Самомассаж</a:t>
            </a:r>
            <a:r>
              <a:rPr lang="ru-RU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543858" cy="4725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58688"/>
            <a:ext cx="4652404" cy="3489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-315416"/>
            <a:ext cx="6912768" cy="212670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Определи наощупь </a:t>
            </a:r>
            <a:endParaRPr lang="ru-RU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" y="2060848"/>
            <a:ext cx="4572000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744416" cy="4992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24936" cy="6408712"/>
          </a:xfrm>
          <a:noFill/>
        </p:spPr>
        <p:txBody>
          <a:bodyPr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«Истоки способностей и дарований детей находятся на кончиках  их пальцев.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 ее взаимодействие  с орудием труда, тем сложнее движения, необходимые для этого взаимодействия, тем ярче творческая стихия детского разума. </a:t>
            </a:r>
          </a:p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Чем больше мастерства в детской руке, тем ребенок умнее». </a:t>
            </a:r>
          </a:p>
          <a:p>
            <a:pPr algn="r"/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В.А.Сухомлинский </a:t>
            </a:r>
            <a:endParaRPr lang="ru-RU" sz="2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243408"/>
            <a:ext cx="8075240" cy="205469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Волшебные пальчики</a:t>
            </a:r>
            <a:endParaRPr lang="ru-RU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6199"/>
            <a:ext cx="2880320" cy="4725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34" y="1414039"/>
            <a:ext cx="3197955" cy="31478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254" y="2348880"/>
            <a:ext cx="2333858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60648"/>
            <a:ext cx="6248400" cy="3168352"/>
          </a:xfr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Все эти пособия и игры должны находиться в свободном доступе для ребенка. При этом взрослый объясняет, показывает, рассказывает, для чего нужны данные пособия и игры, как их использовать, соблюдая технику безопасности и руководствуясь принципами охраны жизни и здоровья воспитанника.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3" descr="G:\DCIM\100CASIO\CIMG7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7546" y="3501008"/>
            <a:ext cx="3960440" cy="3168352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075240" cy="153583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родителями</a:t>
            </a:r>
            <a:endParaRPr lang="ru-RU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3419"/>
            <a:ext cx="3672408" cy="28096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3419"/>
            <a:ext cx="3870176" cy="2809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67" y="4533121"/>
            <a:ext cx="2459765" cy="1844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89106"/>
            <a:ext cx="2843808" cy="2132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65" y="4221086"/>
            <a:ext cx="1851670" cy="2468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7632848" cy="3240360"/>
          </a:xfrm>
          <a:solidFill>
            <a:srgbClr val="FFC000"/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sz="2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Влияние воздействия руки на мозг человека известно еще до нашей эры. Специалисты восточной медицины утверждают, что игры с участием рук и пальцев приводят в гармоничное отношение тело и разум, поддерживая мозговые системы в отличном состоянии.</a:t>
            </a:r>
            <a:endParaRPr lang="ru-RU" sz="28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7" descr="bscap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12880" y="3888757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 bwMode="auto">
          <a:xfrm>
            <a:off x="3203848" y="1628800"/>
            <a:ext cx="5544616" cy="4896544"/>
          </a:xfrm>
          <a:prstGeom prst="sun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Развитие мелкой моторики</a:t>
            </a:r>
          </a:p>
        </p:txBody>
      </p:sp>
      <p:sp>
        <p:nvSpPr>
          <p:cNvPr id="5" name="Облако 4"/>
          <p:cNvSpPr/>
          <p:nvPr/>
        </p:nvSpPr>
        <p:spPr bwMode="auto">
          <a:xfrm>
            <a:off x="0" y="332656"/>
            <a:ext cx="3491880" cy="2232248"/>
          </a:xfrm>
          <a:prstGeom prst="cloud">
            <a:avLst/>
          </a:prstGeom>
          <a:solidFill>
            <a:srgbClr val="00B0F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Сочетать игры и упражнения для тренировки пальцев с речевой деятельностью детей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 bwMode="auto">
          <a:xfrm>
            <a:off x="323528" y="4005064"/>
            <a:ext cx="3131840" cy="2232248"/>
          </a:xfrm>
          <a:prstGeom prst="cloud">
            <a:avLst/>
          </a:prstGeom>
          <a:solidFill>
            <a:srgbClr val="00B0F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Повысить компетентность родителей, в значимости пальчиковых игр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 bwMode="auto">
          <a:xfrm>
            <a:off x="5148064" y="260648"/>
            <a:ext cx="3456384" cy="1800200"/>
          </a:xfrm>
          <a:prstGeom prst="cloud">
            <a:avLst/>
          </a:prstGeom>
          <a:solidFill>
            <a:srgbClr val="00B0F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Совершенствовать мелкую моторику через пальчиковые игры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4788024" y="4437112"/>
            <a:ext cx="2952328" cy="1596062"/>
          </a:xfrm>
          <a:prstGeom prst="roundRect">
            <a:avLst>
              <a:gd name="adj" fmla="val 10000"/>
            </a:avLst>
          </a:prstGeom>
          <a:solidFill>
            <a:srgbClr val="00B0F0"/>
          </a:solidFill>
          <a:effectLst>
            <a:glow rad="101600">
              <a:srgbClr val="66CCFF">
                <a:alpha val="60000"/>
              </a:srgbClr>
            </a:glow>
            <a:innerShdw blurRad="63500" dist="50800" dir="18900000">
              <a:prstClr val="black">
                <a:alpha val="50000"/>
              </a:prstClr>
            </a:innerShdw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Скругленный прямоугольник 21"/>
          <p:cNvSpPr/>
          <p:nvPr/>
        </p:nvSpPr>
        <p:spPr>
          <a:xfrm>
            <a:off x="827584" y="3573016"/>
            <a:ext cx="2952328" cy="1596062"/>
          </a:xfrm>
          <a:prstGeom prst="roundRect">
            <a:avLst>
              <a:gd name="adj" fmla="val 10000"/>
            </a:avLst>
          </a:prstGeom>
          <a:solidFill>
            <a:srgbClr val="00B0F0"/>
          </a:solidFill>
          <a:effectLst>
            <a:glow rad="101600">
              <a:srgbClr val="66CCFF">
                <a:alpha val="60000"/>
              </a:srgbClr>
            </a:glow>
            <a:innerShdw blurRad="63500" dist="50800" dir="18900000">
              <a:prstClr val="black">
                <a:alpha val="50000"/>
              </a:prstClr>
            </a:innerShdw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Скругленный прямоугольник 22"/>
          <p:cNvSpPr/>
          <p:nvPr/>
        </p:nvSpPr>
        <p:spPr>
          <a:xfrm>
            <a:off x="5148064" y="1556792"/>
            <a:ext cx="2952328" cy="1596062"/>
          </a:xfrm>
          <a:prstGeom prst="roundRect">
            <a:avLst>
              <a:gd name="adj" fmla="val 10000"/>
            </a:avLst>
          </a:prstGeom>
          <a:solidFill>
            <a:srgbClr val="00B0F0"/>
          </a:solidFill>
          <a:effectLst>
            <a:glow rad="101600">
              <a:srgbClr val="66CCFF">
                <a:alpha val="60000"/>
              </a:srgbClr>
            </a:glow>
            <a:innerShdw blurRad="63500" dist="50800" dir="18900000">
              <a:prstClr val="black">
                <a:alpha val="50000"/>
              </a:prstClr>
            </a:innerShdw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Группа 6"/>
          <p:cNvGrpSpPr/>
          <p:nvPr/>
        </p:nvGrpSpPr>
        <p:grpSpPr>
          <a:xfrm>
            <a:off x="5364088" y="1916832"/>
            <a:ext cx="3072482" cy="1596062"/>
            <a:chOff x="7014628" y="285978"/>
            <a:chExt cx="3072482" cy="159606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014628" y="285978"/>
              <a:ext cx="3072482" cy="159606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7086636" y="357986"/>
              <a:ext cx="2978988" cy="1502568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ysClr val="windowText" lastClr="000000"/>
                  </a:solidFill>
                </a:rPr>
                <a:t>ПРИНЦИПЫ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ysClr val="windowText" lastClr="000000"/>
                  </a:solidFill>
                </a:rPr>
                <a:t>РАБОТЫ</a:t>
              </a:r>
              <a:endParaRPr lang="ru-RU" sz="3200" b="1" kern="12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971600" y="332656"/>
            <a:ext cx="2952328" cy="1596062"/>
          </a:xfrm>
          <a:prstGeom prst="roundRect">
            <a:avLst>
              <a:gd name="adj" fmla="val 10000"/>
            </a:avLst>
          </a:prstGeom>
          <a:solidFill>
            <a:srgbClr val="00B0F0"/>
          </a:solidFill>
          <a:effectLst>
            <a:glow rad="101600">
              <a:srgbClr val="66CCFF">
                <a:alpha val="60000"/>
              </a:srgbClr>
            </a:glow>
            <a:innerShdw blurRad="63500" dist="50800" dir="18900000">
              <a:prstClr val="black">
                <a:alpha val="50000"/>
              </a:prstClr>
            </a:innerShdw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Группа 10"/>
          <p:cNvGrpSpPr/>
          <p:nvPr/>
        </p:nvGrpSpPr>
        <p:grpSpPr>
          <a:xfrm>
            <a:off x="1331640" y="764704"/>
            <a:ext cx="2952328" cy="1596062"/>
            <a:chOff x="2398369" y="191575"/>
            <a:chExt cx="2513483" cy="159606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398369" y="191575"/>
              <a:ext cx="2513483" cy="159606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398369" y="263583"/>
              <a:ext cx="2419989" cy="1502568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ysClr val="windowText" lastClr="000000"/>
                  </a:solidFill>
                </a:rPr>
                <a:t>НАГЛЯДНОСТЬ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ysClr val="windowText" lastClr="000000"/>
                  </a:solidFill>
                </a:rPr>
                <a:t>И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ysClr val="windowText" lastClr="000000"/>
                  </a:solidFill>
                </a:rPr>
                <a:t>УЧЁТ ВОЗРАСТНЫХ И ИНДИВИДУАЛЬНЫХ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ysClr val="windowText" lastClr="000000"/>
                  </a:solidFill>
                </a:rPr>
                <a:t>ОСОБЕННОСТЕЙ</a:t>
              </a:r>
              <a:endParaRPr lang="ru-RU" sz="1600" b="1" kern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043608" y="3789040"/>
            <a:ext cx="3026737" cy="1596062"/>
            <a:chOff x="1828780" y="2643190"/>
            <a:chExt cx="3026737" cy="159606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828780" y="2643190"/>
              <a:ext cx="3026737" cy="159606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875527" y="2689937"/>
              <a:ext cx="2933243" cy="1502568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ysClr val="windowText" lastClr="000000"/>
                  </a:solidFill>
                </a:rPr>
                <a:t>РАЗВИВАЮЩИЙ ХАРАКТЕР ОБУЧЕНИЯ</a:t>
              </a:r>
              <a:endParaRPr lang="ru-RU" sz="1600" b="1" kern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148064" y="4653136"/>
            <a:ext cx="3078891" cy="1596062"/>
            <a:chOff x="5150708" y="3265686"/>
            <a:chExt cx="3078891" cy="159606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150708" y="3265686"/>
              <a:ext cx="3078891" cy="159606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5197455" y="3312433"/>
              <a:ext cx="2985397" cy="1502568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ysClr val="windowText" lastClr="000000"/>
                  </a:solidFill>
                </a:rPr>
                <a:t>СИСТЕМАТИЧНОСТЬ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ysClr val="windowText" lastClr="000000"/>
                  </a:solidFill>
                </a:rPr>
                <a:t>И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ysClr val="windowText" lastClr="000000"/>
                  </a:solidFill>
                </a:rPr>
                <a:t>ПОСЛЕДОВАТЕЛЬНОСТЬ</a:t>
              </a:r>
              <a:endParaRPr lang="ru-RU" sz="1600" b="1" kern="1200" dirty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Составление фигур из счетных палочек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1" y="1463116"/>
            <a:ext cx="4379979" cy="3284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75" y="3429000"/>
            <a:ext cx="4283968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344816" cy="16561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прищепок</a:t>
            </a:r>
            <a:endParaRPr lang="ru-RU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60781"/>
            <a:ext cx="3528392" cy="4884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76164"/>
            <a:ext cx="3651870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056784" cy="14847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Пальчиковая гимнастика</a:t>
            </a:r>
            <a:endParaRPr lang="ru-RU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77" y="1484784"/>
            <a:ext cx="6492213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0"/>
            <a:ext cx="6131024" cy="153583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Сухой бассейн</a:t>
            </a:r>
            <a:endParaRPr lang="ru-RU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52736"/>
            <a:ext cx="4227934" cy="5637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01072125">
  <a:themeElements>
    <a:clrScheme name="Тема Office 12">
      <a:dk1>
        <a:srgbClr val="CC9900"/>
      </a:dk1>
      <a:lt1>
        <a:srgbClr val="FFF9CF"/>
      </a:lt1>
      <a:dk2>
        <a:srgbClr val="996600"/>
      </a:dk2>
      <a:lt2>
        <a:srgbClr val="808080"/>
      </a:lt2>
      <a:accent1>
        <a:srgbClr val="E9E3B7"/>
      </a:accent1>
      <a:accent2>
        <a:srgbClr val="333399"/>
      </a:accent2>
      <a:accent3>
        <a:srgbClr val="FFFBE4"/>
      </a:accent3>
      <a:accent4>
        <a:srgbClr val="AE8200"/>
      </a:accent4>
      <a:accent5>
        <a:srgbClr val="F2EFD8"/>
      </a:accent5>
      <a:accent6>
        <a:srgbClr val="2D2D8A"/>
      </a:accent6>
      <a:hlink>
        <a:srgbClr val="009999"/>
      </a:hlink>
      <a:folHlink>
        <a:srgbClr val="6699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B08200"/>
        </a:dk1>
        <a:lt1>
          <a:srgbClr val="FFF5C9"/>
        </a:lt1>
        <a:dk2>
          <a:srgbClr val="000000"/>
        </a:dk2>
        <a:lt2>
          <a:srgbClr val="969696"/>
        </a:lt2>
        <a:accent1>
          <a:srgbClr val="FDED9B"/>
        </a:accent1>
        <a:accent2>
          <a:srgbClr val="FF9966"/>
        </a:accent2>
        <a:accent3>
          <a:srgbClr val="FFF9E1"/>
        </a:accent3>
        <a:accent4>
          <a:srgbClr val="966E00"/>
        </a:accent4>
        <a:accent5>
          <a:srgbClr val="FEF4CB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F8F8F8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2D2015"/>
        </a:dk1>
        <a:lt1>
          <a:srgbClr val="FFFFFF"/>
        </a:lt1>
        <a:dk2>
          <a:srgbClr val="808000"/>
        </a:dk2>
        <a:lt2>
          <a:srgbClr val="DFC08D"/>
        </a:lt2>
        <a:accent1>
          <a:srgbClr val="8F8F6D"/>
        </a:accent1>
        <a:accent2>
          <a:srgbClr val="8F5F2F"/>
        </a:accent2>
        <a:accent3>
          <a:srgbClr val="C0C0AA"/>
        </a:accent3>
        <a:accent4>
          <a:srgbClr val="DADADA"/>
        </a:accent4>
        <a:accent5>
          <a:srgbClr val="C6C6BA"/>
        </a:accent5>
        <a:accent6>
          <a:srgbClr val="81552A"/>
        </a:accent6>
        <a:hlink>
          <a:srgbClr val="CCB400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777777"/>
        </a:dk1>
        <a:lt1>
          <a:srgbClr val="FFEFB5"/>
        </a:lt1>
        <a:dk2>
          <a:srgbClr val="818573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1C2BC"/>
        </a:accent3>
        <a:accent4>
          <a:srgbClr val="DACC9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F8A1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3E3E5C"/>
        </a:dk1>
        <a:lt1>
          <a:srgbClr val="FFFFFF"/>
        </a:lt1>
        <a:dk2>
          <a:srgbClr val="8080AA"/>
        </a:dk2>
        <a:lt2>
          <a:srgbClr val="FFFFFF"/>
        </a:lt2>
        <a:accent1>
          <a:srgbClr val="8982A4"/>
        </a:accent1>
        <a:accent2>
          <a:srgbClr val="9C62CC"/>
        </a:accent2>
        <a:accent3>
          <a:srgbClr val="C0C0D2"/>
        </a:accent3>
        <a:accent4>
          <a:srgbClr val="DADADA"/>
        </a:accent4>
        <a:accent5>
          <a:srgbClr val="C4C1CF"/>
        </a:accent5>
        <a:accent6>
          <a:srgbClr val="8D58B9"/>
        </a:accent6>
        <a:hlink>
          <a:srgbClr val="FDE065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989400"/>
        </a:dk1>
        <a:lt1>
          <a:srgbClr val="FF9900"/>
        </a:lt1>
        <a:dk2>
          <a:srgbClr val="DFD293"/>
        </a:dk2>
        <a:lt2>
          <a:srgbClr val="5C1F00"/>
        </a:lt2>
        <a:accent1>
          <a:srgbClr val="FFCC00"/>
        </a:accent1>
        <a:accent2>
          <a:srgbClr val="BE7960"/>
        </a:accent2>
        <a:accent3>
          <a:srgbClr val="FFCAAA"/>
        </a:accent3>
        <a:accent4>
          <a:srgbClr val="817E00"/>
        </a:accent4>
        <a:accent5>
          <a:srgbClr val="FFE2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5A58"/>
        </a:dk1>
        <a:lt1>
          <a:srgbClr val="FFFFCC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AE"/>
        </a:accent4>
        <a:accent5>
          <a:srgbClr val="AAB8B7"/>
        </a:accent5>
        <a:accent6>
          <a:srgbClr val="6264B4"/>
        </a:accent6>
        <a:hlink>
          <a:srgbClr val="CCCC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DFFCD"/>
        </a:lt1>
        <a:dk2>
          <a:srgbClr val="0066CC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B8E2"/>
        </a:accent3>
        <a:accent4>
          <a:srgbClr val="D8DAAF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E2A700"/>
        </a:lt1>
        <a:dk2>
          <a:srgbClr val="808000"/>
        </a:dk2>
        <a:lt2>
          <a:srgbClr val="E3EBF1"/>
        </a:lt2>
        <a:accent1>
          <a:srgbClr val="767300"/>
        </a:accent1>
        <a:accent2>
          <a:srgbClr val="468A4B"/>
        </a:accent2>
        <a:accent3>
          <a:srgbClr val="C0C0AA"/>
        </a:accent3>
        <a:accent4>
          <a:srgbClr val="C18E00"/>
        </a:accent4>
        <a:accent5>
          <a:srgbClr val="BDBCAA"/>
        </a:accent5>
        <a:accent6>
          <a:srgbClr val="3F7D43"/>
        </a:accent6>
        <a:hlink>
          <a:srgbClr val="CC99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669900"/>
        </a:dk1>
        <a:lt1>
          <a:srgbClr val="FFFFAD"/>
        </a:lt1>
        <a:dk2>
          <a:srgbClr val="666699"/>
        </a:dk2>
        <a:lt2>
          <a:srgbClr val="808080"/>
        </a:lt2>
        <a:accent1>
          <a:srgbClr val="F9FECE"/>
        </a:accent1>
        <a:accent2>
          <a:srgbClr val="CCC200"/>
        </a:accent2>
        <a:accent3>
          <a:srgbClr val="FFFFD3"/>
        </a:accent3>
        <a:accent4>
          <a:srgbClr val="568200"/>
        </a:accent4>
        <a:accent5>
          <a:srgbClr val="FBFEE3"/>
        </a:accent5>
        <a:accent6>
          <a:srgbClr val="B9B000"/>
        </a:accent6>
        <a:hlink>
          <a:srgbClr val="0099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FEF3D8"/>
        </a:dk1>
        <a:lt1>
          <a:srgbClr val="FCF9E2"/>
        </a:lt1>
        <a:dk2>
          <a:srgbClr val="808000"/>
        </a:dk2>
        <a:lt2>
          <a:srgbClr val="969696"/>
        </a:lt2>
        <a:accent1>
          <a:srgbClr val="C7AD2D"/>
        </a:accent1>
        <a:accent2>
          <a:srgbClr val="8DC6FF"/>
        </a:accent2>
        <a:accent3>
          <a:srgbClr val="FDFBEE"/>
        </a:accent3>
        <a:accent4>
          <a:srgbClr val="D9D0B8"/>
        </a:accent4>
        <a:accent5>
          <a:srgbClr val="E0D3AD"/>
        </a:accent5>
        <a:accent6>
          <a:srgbClr val="7FB3E7"/>
        </a:accent6>
        <a:hlink>
          <a:srgbClr val="0066CC"/>
        </a:hlink>
        <a:folHlink>
          <a:srgbClr val="768D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CC9900"/>
        </a:dk1>
        <a:lt1>
          <a:srgbClr val="FFF9CF"/>
        </a:lt1>
        <a:dk2>
          <a:srgbClr val="996600"/>
        </a:dk2>
        <a:lt2>
          <a:srgbClr val="808080"/>
        </a:lt2>
        <a:accent1>
          <a:srgbClr val="E9E3B7"/>
        </a:accent1>
        <a:accent2>
          <a:srgbClr val="333399"/>
        </a:accent2>
        <a:accent3>
          <a:srgbClr val="FFFBE4"/>
        </a:accent3>
        <a:accent4>
          <a:srgbClr val="AE8200"/>
        </a:accent4>
        <a:accent5>
          <a:srgbClr val="F2EFD8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01072125</Template>
  <TotalTime>966</TotalTime>
  <Words>239</Words>
  <Application>Microsoft Office PowerPoint</Application>
  <PresentationFormat>Экран (4:3)</PresentationFormat>
  <Paragraphs>36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Comic Sans MS</vt:lpstr>
      <vt:lpstr>Times New Roman</vt:lpstr>
      <vt:lpstr>01072125</vt:lpstr>
      <vt:lpstr>Развитие мелкой моторики у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Составление фигур из счетных палочек</vt:lpstr>
      <vt:lpstr>Использование прищепок</vt:lpstr>
      <vt:lpstr>Пальчиковая гимнастика</vt:lpstr>
      <vt:lpstr>Сухой бассейн</vt:lpstr>
      <vt:lpstr>Нанизывание </vt:lpstr>
      <vt:lpstr>Шнуровка </vt:lpstr>
      <vt:lpstr>Пазлы </vt:lpstr>
      <vt:lpstr>Вдавливание </vt:lpstr>
      <vt:lpstr>Сортировка </vt:lpstr>
      <vt:lpstr>Сосуд с узким горлышком</vt:lpstr>
      <vt:lpstr>Мозаика </vt:lpstr>
      <vt:lpstr>Функциональные застежки</vt:lpstr>
      <vt:lpstr>Самомассаж </vt:lpstr>
      <vt:lpstr>Определи наощупь </vt:lpstr>
      <vt:lpstr>Волшебные пальчики</vt:lpstr>
      <vt:lpstr>Все эти пособия и игры должны находиться в свободном доступе для ребенка. При этом взрослый объясняет, показывает, рассказывает, для чего нужны данные пособия и игры, как их использовать, соблюдая технику безопасности и руководствуясь принципами охраны жизни и здоровья воспитанника.</vt:lpstr>
      <vt:lpstr>Работа с родителями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Ирина</cp:lastModifiedBy>
  <cp:revision>89</cp:revision>
  <cp:lastPrinted>2014-10-08T12:12:28Z</cp:lastPrinted>
  <dcterms:created xsi:type="dcterms:W3CDTF">2013-11-04T17:39:45Z</dcterms:created>
  <dcterms:modified xsi:type="dcterms:W3CDTF">2015-02-21T12:46:00Z</dcterms:modified>
</cp:coreProperties>
</file>