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8" r:id="rId4"/>
    <p:sldId id="261" r:id="rId5"/>
    <p:sldId id="259" r:id="rId6"/>
    <p:sldId id="260" r:id="rId7"/>
    <p:sldId id="263" r:id="rId8"/>
    <p:sldId id="266" r:id="rId9"/>
    <p:sldId id="267" r:id="rId10"/>
    <p:sldId id="270" r:id="rId11"/>
    <p:sldId id="269" r:id="rId12"/>
    <p:sldId id="272" r:id="rId13"/>
    <p:sldId id="271" r:id="rId14"/>
    <p:sldId id="274" r:id="rId15"/>
    <p:sldId id="275" r:id="rId16"/>
    <p:sldId id="276" r:id="rId17"/>
    <p:sldId id="277" r:id="rId18"/>
    <p:sldId id="279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9" autoAdjust="0"/>
    <p:restoredTop sz="94660"/>
  </p:normalViewPr>
  <p:slideViewPr>
    <p:cSldViewPr>
      <p:cViewPr>
        <p:scale>
          <a:sx n="71" d="100"/>
          <a:sy n="71" d="100"/>
        </p:scale>
        <p:origin x="-138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ownloads\Pchely_-_zhuzhzhanie_pchyol_(iPlayer.fm)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84;&#1080;&#1083;&#1072;\Downloads\Zvuki_prirody_-_Stryokot_kuznechikov_(iPlayer.fm)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ownloads\Pchely_-_ZHuzhzhanie_(iPlayer.fm)_mp3cut.foxcom.su_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286388"/>
            <a:ext cx="7286676" cy="12144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Выполнил: 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Афонина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Н.Н.</a:t>
            </a:r>
          </a:p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воспитатель 1 категории</a:t>
            </a:r>
          </a:p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МБДОУ «Искровский детский сад»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64305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Презентация «НАСЕКОМЫЕ»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б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643050"/>
            <a:ext cx="5857884" cy="3661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Человек разводит пчел и пользуется результатом их труда - мёдом</a:t>
            </a:r>
            <a:endParaRPr lang="ru-RU" sz="2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C:\Users\Людмила\Downloads\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18262" cy="5346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692150"/>
            <a:ext cx="4319588" cy="7921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    Домашние пчелы живут в   ульях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932363" y="692150"/>
            <a:ext cx="4211637" cy="10080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Дикие пчелы строят гнезда на деревьях</a:t>
            </a:r>
          </a:p>
          <a:p>
            <a:endParaRPr lang="ru-RU" dirty="0"/>
          </a:p>
        </p:txBody>
      </p:sp>
      <p:pic>
        <p:nvPicPr>
          <p:cNvPr id="25602" name="Picture 2" descr="C:\Users\Людмила\Downloads\i (5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4122738" cy="4321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Людмила\Downloads\IMGP2002_1_2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818706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chely_-_zhuzhzhanie_pchyo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58924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928670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С ветки на тропинку,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С травинки на травинку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Прыгает пружинка —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Зелёненькая спинка.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8367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Кузнечик</a:t>
            </a:r>
            <a:endParaRPr lang="ru-RU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 t="8364"/>
          <a:stretch>
            <a:fillRect/>
          </a:stretch>
        </p:blipFill>
        <p:spPr bwMode="auto">
          <a:xfrm>
            <a:off x="395536" y="2636912"/>
            <a:ext cx="3816424" cy="2499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4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80728"/>
            <a:ext cx="5400600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60648"/>
            <a:ext cx="2835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Georgia" pitchFamily="18" charset="0"/>
              </a:rPr>
              <a:t>Муравьи</a:t>
            </a:r>
            <a:endParaRPr lang="ru-RU" sz="44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В лесу у пня суетня, беготня: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Народ рабочий целый день хлопочет</a:t>
            </a:r>
            <a:r>
              <a:rPr lang="ru-RU" b="1" dirty="0" smtClean="0">
                <a:solidFill>
                  <a:srgbClr val="FFFF00"/>
                </a:solidFill>
              </a:rPr>
              <a:t>. 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" descr="Fire_ants02.jpg"/>
          <p:cNvPicPr>
            <a:picLocks noChangeAspect="1"/>
          </p:cNvPicPr>
          <p:nvPr/>
        </p:nvPicPr>
        <p:blipFill>
          <a:blip r:embed="rId2" cstate="print"/>
          <a:srcRect t="15930" b="9993"/>
          <a:stretch>
            <a:fillRect/>
          </a:stretch>
        </p:blipFill>
        <p:spPr bwMode="auto">
          <a:xfrm>
            <a:off x="4644008" y="1052736"/>
            <a:ext cx="396044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5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4297745" cy="3014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8" name="Picture 6" descr="C:\Users\Людмила\Downloads\70784_or.jpg"/>
          <p:cNvPicPr>
            <a:picLocks noChangeAspect="1" noChangeArrowheads="1"/>
          </p:cNvPicPr>
          <p:nvPr/>
        </p:nvPicPr>
        <p:blipFill>
          <a:blip r:embed="rId4" cstate="print"/>
          <a:srcRect l="5716" t="21130" r="7298" b="10088"/>
          <a:stretch>
            <a:fillRect/>
          </a:stretch>
        </p:blipFill>
        <p:spPr bwMode="auto">
          <a:xfrm>
            <a:off x="4644008" y="4365104"/>
            <a:ext cx="3960440" cy="2109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34" y="5445224"/>
            <a:ext cx="3855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b="1" dirty="0" smtClean="0">
                <a:solidFill>
                  <a:srgbClr val="FFFF00"/>
                </a:solidFill>
              </a:rPr>
              <a:t>      Муравьи живут везде, от городских квартир до Антарктиды.   Муравьи практически всеядны.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Светлячок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62880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Не солнце, не огонь, а светит.</a:t>
            </a:r>
            <a:endParaRPr lang="ru-RU" sz="2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9698" name="AutoShape 2" descr="http://i.huffpost.com/gen/1154566/thumbs/o-WHY-DO-FIREFLIES-GLOW-face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encrypted-tbn0.gstatic.com/images?q=tbn:ANd9GcQQ4oZUX_92B7cEYCon4fioyouZssceUhFeRnzs655_p0lbk1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 descr="C:\Users\Людмила\Downloads\images (1).jpg"/>
          <p:cNvPicPr>
            <a:picLocks noChangeAspect="1" noChangeArrowheads="1"/>
          </p:cNvPicPr>
          <p:nvPr/>
        </p:nvPicPr>
        <p:blipFill>
          <a:blip r:embed="rId2" cstate="print"/>
          <a:srcRect l="4948"/>
          <a:stretch>
            <a:fillRect/>
          </a:stretch>
        </p:blipFill>
        <p:spPr bwMode="auto">
          <a:xfrm>
            <a:off x="467544" y="2060848"/>
            <a:ext cx="4149765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2" name="Picture 6" descr="C:\Users\Людмила\Downloads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248472" cy="3046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Оса</a:t>
            </a:r>
            <a:endParaRPr lang="ru-RU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1746" name="AutoShape 2" descr="https://encrypted-tbn2.gstatic.com/images?q=tbn:ANd9GcQuDs8NHt4_N1Jp4EIE3h4WKBY6abydpKS0rxjCEiIuxNSVXbox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Людмила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5832648" cy="4396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5877272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b="1" dirty="0" smtClean="0">
                <a:solidFill>
                  <a:srgbClr val="FFFF00"/>
                </a:solidFill>
              </a:rPr>
              <a:t>  В отличие от пчел, осы не запасают мед. Часто осы строят гнезда в земле.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72816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Как тигр: усата, полосата,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А жало поострей кинжала.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Жужжит, взлетела в небеса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Любитель сладкого -…оса.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Таракан</a:t>
            </a:r>
            <a:endParaRPr lang="ru-RU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6612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Тараканы едят практически всё. Обычную еду, книжки, кожаную одежду, даже домашние цветы. Удивительно выносливы и живучи. Целый месяц таракан может ничего не есть.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Прячется по углам,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Спать мешает по ночам,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Неделями не питается,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Как вредитель называется?</a:t>
            </a:r>
          </a:p>
          <a:p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3794" name="AutoShape 2" descr="http://versii.com/photos_new/2009/bank_15901_img_200x230_784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Users\Людмила\Downloads\bank_15901_img_200x230_78413.jpg"/>
          <p:cNvPicPr>
            <a:picLocks noChangeAspect="1" noChangeArrowheads="1"/>
          </p:cNvPicPr>
          <p:nvPr/>
        </p:nvPicPr>
        <p:blipFill>
          <a:blip r:embed="rId2" cstate="print"/>
          <a:srcRect t="7380" r="5128" b="5664"/>
          <a:stretch>
            <a:fillRect/>
          </a:stretch>
        </p:blipFill>
        <p:spPr bwMode="auto">
          <a:xfrm>
            <a:off x="3779912" y="1052736"/>
            <a:ext cx="4824536" cy="44664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7" name="AutoShape 5" descr="http://im0-tub-ru.yandex.net/i?id=b24449031a369dd731b55c17c20ff685-58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C:\Users\Людмила\Downloads\i (8).jpg"/>
          <p:cNvPicPr>
            <a:picLocks noChangeAspect="1" noChangeArrowheads="1"/>
          </p:cNvPicPr>
          <p:nvPr/>
        </p:nvPicPr>
        <p:blipFill>
          <a:blip r:embed="rId3" cstate="print"/>
          <a:srcRect l="8850" r="4867"/>
          <a:stretch>
            <a:fillRect/>
          </a:stretch>
        </p:blipFill>
        <p:spPr bwMode="auto">
          <a:xfrm>
            <a:off x="251520" y="2852936"/>
            <a:ext cx="3182753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Водомерка</a:t>
            </a:r>
            <a:endParaRPr lang="ru-RU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772816"/>
            <a:ext cx="34210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На поверхности воды 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летом обитает,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Под корой, без суеты, 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зиму коротает.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Ход её длиннющих ног – 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водной глади мерка.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Кто б скользить ещё так мог? </a:t>
            </a:r>
            <a:b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Только…водомерка.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2770" name="AutoShape 2" descr="http://im1-tub-ru.yandex.net/i?id=fc8c23b6675b3ecc755ccb3730ca1ffa-10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Людмила\Downloads\i (9).jpg"/>
          <p:cNvPicPr>
            <a:picLocks noChangeAspect="1" noChangeArrowheads="1"/>
          </p:cNvPicPr>
          <p:nvPr/>
        </p:nvPicPr>
        <p:blipFill>
          <a:blip r:embed="rId2" cstate="print"/>
          <a:srcRect l="10535" b="8929"/>
          <a:stretch>
            <a:fillRect/>
          </a:stretch>
        </p:blipFill>
        <p:spPr bwMode="auto">
          <a:xfrm>
            <a:off x="3428992" y="1428736"/>
            <a:ext cx="5581251" cy="3931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85776"/>
            <a:ext cx="88582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     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Меры безопасности при общении с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насекомыми.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Некоторых насекомых человеку нужно опасаться. Пчёлы, комары, осы </a:t>
            </a:r>
            <a:r>
              <a:rPr lang="ru-RU" b="1" dirty="0" smtClean="0">
                <a:solidFill>
                  <a:srgbClr val="FFFF00"/>
                </a:solidFill>
              </a:rPr>
              <a:t>больно кусают </a:t>
            </a:r>
            <a:r>
              <a:rPr lang="ru-RU" b="1" dirty="0" smtClean="0">
                <a:solidFill>
                  <a:srgbClr val="FFFF00"/>
                </a:solidFill>
              </a:rPr>
              <a:t>и от их укусов может развиться аллергия. Клещи являются </a:t>
            </a:r>
            <a:r>
              <a:rPr lang="ru-RU" b="1" dirty="0" smtClean="0">
                <a:solidFill>
                  <a:srgbClr val="FFFF00"/>
                </a:solidFill>
              </a:rPr>
              <a:t>переносчиками  опасной </a:t>
            </a:r>
            <a:r>
              <a:rPr lang="ru-RU" b="1" dirty="0" smtClean="0">
                <a:solidFill>
                  <a:srgbClr val="FFFF00"/>
                </a:solidFill>
              </a:rPr>
              <a:t>болезни.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        Находясь на природе нужно соблюдать определённые правила безопасности : не трогайте руками пчёл и ос, не машите руками  если они </a:t>
            </a:r>
            <a:r>
              <a:rPr lang="ru-RU" b="1" dirty="0" smtClean="0">
                <a:solidFill>
                  <a:srgbClr val="FFFF00"/>
                </a:solidFill>
              </a:rPr>
              <a:t>летают  рядом </a:t>
            </a:r>
            <a:r>
              <a:rPr lang="ru-RU" b="1" dirty="0" smtClean="0">
                <a:solidFill>
                  <a:srgbClr val="FFFF00"/>
                </a:solidFill>
              </a:rPr>
              <a:t>с вами.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         Если вы  собираетесь на прогулку в лес наденьте  одежду с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длинными рукавами, длинные штаны и заправьте их в носки или сапоги.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Вернувшись из леса, потрясите одежду и проверьте, нет ли на вас клещей.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Если найдёте на себе клеща нужно обратиться к врачу.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          Спастись от укусов комаров помогут специальные средства.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п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3446"/>
            <a:ext cx="2928990" cy="1952351"/>
          </a:xfrm>
          <a:prstGeom prst="rect">
            <a:avLst/>
          </a:prstGeom>
        </p:spPr>
      </p:pic>
      <p:pic>
        <p:nvPicPr>
          <p:cNvPr id="4" name="Рисунок 3" descr="к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500570"/>
            <a:ext cx="2571768" cy="2135725"/>
          </a:xfrm>
          <a:prstGeom prst="rect">
            <a:avLst/>
          </a:prstGeom>
        </p:spPr>
      </p:pic>
      <p:pic>
        <p:nvPicPr>
          <p:cNvPr id="5" name="Рисунок 4" descr="к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714884"/>
            <a:ext cx="3286116" cy="18484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785926"/>
            <a:ext cx="6696912" cy="206599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Спасибо за внимание!</a:t>
            </a:r>
            <a:endParaRPr lang="ru-RU" sz="60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544" y="5949280"/>
            <a:ext cx="9468544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Georgia" pitchFamily="18" charset="0"/>
              </a:rPr>
              <a:t>                      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Насекомые живут везде. В пустынях, лесах и  Антарктиде.</a:t>
            </a:r>
          </a:p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dirty="0" smtClean="0"/>
          </a:p>
        </p:txBody>
      </p:sp>
      <p:pic>
        <p:nvPicPr>
          <p:cNvPr id="2050" name="Picture 2" descr="http://im1-tub-ru.yandex.net/i?id=6371b7b78f5efe318fe3b3f65c9e6e55-143-144&amp;n=21"/>
          <p:cNvPicPr>
            <a:picLocks noChangeAspect="1" noChangeArrowheads="1"/>
          </p:cNvPicPr>
          <p:nvPr/>
        </p:nvPicPr>
        <p:blipFill>
          <a:blip r:embed="rId2" cstate="print"/>
          <a:srcRect t="10345" r="6174"/>
          <a:stretch>
            <a:fillRect/>
          </a:stretch>
        </p:blipFill>
        <p:spPr bwMode="auto">
          <a:xfrm>
            <a:off x="6143636" y="285728"/>
            <a:ext cx="272795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http://media1.klops.ru/imagecache/biger/e/5/3/e53624a42ee2d3216d2fb2f3fd2ccdd9.jpg"/>
          <p:cNvPicPr>
            <a:picLocks noChangeAspect="1" noChangeArrowheads="1"/>
          </p:cNvPicPr>
          <p:nvPr/>
        </p:nvPicPr>
        <p:blipFill>
          <a:blip r:embed="rId3" cstate="print"/>
          <a:srcRect l="5506"/>
          <a:stretch>
            <a:fillRect/>
          </a:stretch>
        </p:blipFill>
        <p:spPr bwMode="auto">
          <a:xfrm>
            <a:off x="179512" y="3356992"/>
            <a:ext cx="3080716" cy="2210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http://im1-tub-ru.yandex.net/i?id=6c63128996114b1ff8c2564aef6d4339-10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72816"/>
            <a:ext cx="4291677" cy="2682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</a:rPr>
              <a:t>Насекомые обитают во всех средах - в воздухе, на земле и в воде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12" descr="Медведка"/>
          <p:cNvPicPr>
            <a:picLocks noChangeAspect="1" noChangeArrowheads="1"/>
          </p:cNvPicPr>
          <p:nvPr/>
        </p:nvPicPr>
        <p:blipFill>
          <a:blip r:embed="rId2" cstate="print"/>
          <a:srcRect t="9310" r="3058"/>
          <a:stretch>
            <a:fillRect/>
          </a:stretch>
        </p:blipFill>
        <p:spPr bwMode="auto">
          <a:xfrm>
            <a:off x="2339752" y="3789040"/>
            <a:ext cx="4218469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8" descr="http://im3-tub-ru.yandex.net/i?id=222ece8c5e3e078aaf53b5b5574122e1-6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57072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0" descr="http://img.qwled.com/i/11c711a5d57863e31f9d74b0f0849ac4.jpg"/>
          <p:cNvPicPr>
            <a:picLocks noChangeAspect="1" noChangeArrowheads="1"/>
          </p:cNvPicPr>
          <p:nvPr/>
        </p:nvPicPr>
        <p:blipFill>
          <a:blip r:embed="rId4" cstate="print"/>
          <a:srcRect r="53461" b="60689"/>
          <a:stretch>
            <a:fillRect/>
          </a:stretch>
        </p:blipFill>
        <p:spPr bwMode="auto">
          <a:xfrm>
            <a:off x="467544" y="1196752"/>
            <a:ext cx="3731324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4572000" y="764704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764704"/>
            <a:ext cx="20882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99792" y="764704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2204864"/>
            <a:ext cx="3168352" cy="3096344"/>
          </a:xfrm>
        </p:spPr>
        <p:txBody>
          <a:bodyPr>
            <a:normAutofit/>
          </a:bodyPr>
          <a:lstStyle/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 Шесть </a:t>
            </a:r>
            <a:r>
              <a:rPr lang="ru-RU" sz="2000" b="1" dirty="0">
                <a:solidFill>
                  <a:srgbClr val="FFFF00"/>
                </a:solidFill>
              </a:rPr>
              <a:t>ног</a:t>
            </a:r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 Три </a:t>
            </a:r>
            <a:r>
              <a:rPr lang="ru-RU" sz="2000" b="1" dirty="0">
                <a:solidFill>
                  <a:srgbClr val="FFFF00"/>
                </a:solidFill>
              </a:rPr>
              <a:t>части тела </a:t>
            </a:r>
            <a:r>
              <a:rPr lang="ru-RU" sz="2000" b="1" dirty="0" smtClean="0">
                <a:solidFill>
                  <a:srgbClr val="FFFF00"/>
                </a:solidFill>
              </a:rPr>
              <a:t>: голова, грудь, брюшко</a:t>
            </a:r>
            <a:endParaRPr lang="ru-RU" sz="2000" b="1" dirty="0">
              <a:solidFill>
                <a:srgbClr val="FFFF00"/>
              </a:solidFill>
            </a:endParaRPr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 В </a:t>
            </a:r>
            <a:r>
              <a:rPr lang="ru-RU" sz="2000" b="1" dirty="0">
                <a:solidFill>
                  <a:srgbClr val="FFFF00"/>
                </a:solidFill>
              </a:rPr>
              <a:t>большинстве случаев у насекомых есть крылья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5781" y="142875"/>
            <a:ext cx="8071322" cy="107154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  <a:latin typeface="Georgia" pitchFamily="18" charset="0"/>
              </a:rPr>
              <a:t>Основные признаки насекомого</a:t>
            </a: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10671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83945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3319" name="AutoShape 7"/>
          <p:cNvSpPr>
            <a:spLocks/>
          </p:cNvSpPr>
          <p:nvPr/>
        </p:nvSpPr>
        <p:spPr bwMode="auto">
          <a:xfrm>
            <a:off x="7859242" y="5949280"/>
            <a:ext cx="1284758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Голова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1" name="AutoShape 9"/>
          <p:cNvSpPr>
            <a:spLocks/>
          </p:cNvSpPr>
          <p:nvPr/>
        </p:nvSpPr>
        <p:spPr bwMode="auto">
          <a:xfrm>
            <a:off x="5148064" y="5877272"/>
            <a:ext cx="105593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Грудь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3" name="AutoShape 11"/>
          <p:cNvSpPr>
            <a:spLocks/>
          </p:cNvSpPr>
          <p:nvPr/>
        </p:nvSpPr>
        <p:spPr bwMode="auto">
          <a:xfrm>
            <a:off x="2843808" y="6093296"/>
            <a:ext cx="1489025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Брюшко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9" name="AutoShape 17"/>
          <p:cNvSpPr>
            <a:spLocks/>
          </p:cNvSpPr>
          <p:nvPr/>
        </p:nvSpPr>
        <p:spPr bwMode="auto">
          <a:xfrm>
            <a:off x="8502180" y="2269257"/>
            <a:ext cx="26900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Людмила\Downloads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4704523" cy="3528392"/>
          </a:xfrm>
          <a:prstGeom prst="rect">
            <a:avLst/>
          </a:prstGeom>
          <a:noFill/>
        </p:spPr>
      </p:pic>
      <p:sp>
        <p:nvSpPr>
          <p:cNvPr id="13318" name="AutoShape 6"/>
          <p:cNvSpPr>
            <a:spLocks/>
          </p:cNvSpPr>
          <p:nvPr/>
        </p:nvSpPr>
        <p:spPr bwMode="auto">
          <a:xfrm rot="14032872">
            <a:off x="7206764" y="4651314"/>
            <a:ext cx="1626382" cy="753443"/>
          </a:xfrm>
          <a:prstGeom prst="rightArrow">
            <a:avLst>
              <a:gd name="adj1" fmla="val 32000"/>
              <a:gd name="adj2" fmla="val 6403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17969550">
            <a:off x="4772846" y="4546577"/>
            <a:ext cx="2015283" cy="754559"/>
          </a:xfrm>
          <a:prstGeom prst="rightArrow">
            <a:avLst>
              <a:gd name="adj1" fmla="val 32000"/>
              <a:gd name="adj2" fmla="val 63897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AutoShape 10"/>
          <p:cNvSpPr>
            <a:spLocks/>
          </p:cNvSpPr>
          <p:nvPr/>
        </p:nvSpPr>
        <p:spPr bwMode="auto">
          <a:xfrm rot="18359254">
            <a:off x="2593356" y="4304439"/>
            <a:ext cx="3081820" cy="753442"/>
          </a:xfrm>
          <a:prstGeom prst="rightArrow">
            <a:avLst>
              <a:gd name="adj1" fmla="val 32000"/>
              <a:gd name="adj2" fmla="val 63992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Georgia" pitchFamily="18" charset="0"/>
              </a:rPr>
              <a:t>Питание насекомых</a:t>
            </a:r>
            <a:endParaRPr lang="ru-RU" sz="44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661248"/>
            <a:ext cx="831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b="1" dirty="0" smtClean="0">
                <a:solidFill>
                  <a:srgbClr val="FFFF00"/>
                </a:solidFill>
              </a:rPr>
              <a:t>      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  <p:pic>
        <p:nvPicPr>
          <p:cNvPr id="1638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2" cstate="print"/>
          <a:srcRect l="6314" t="19720" r="24501"/>
          <a:stretch>
            <a:fillRect/>
          </a:stretch>
        </p:blipFill>
        <p:spPr bwMode="auto">
          <a:xfrm>
            <a:off x="3419872" y="1196752"/>
            <a:ext cx="2655298" cy="2055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42.jpg"/>
          <p:cNvPicPr>
            <a:picLocks noChangeAspect="1"/>
          </p:cNvPicPr>
          <p:nvPr/>
        </p:nvPicPr>
        <p:blipFill>
          <a:blip r:embed="rId3" cstate="print"/>
          <a:srcRect l="9840" t="-1854" r="28590" b="-120"/>
          <a:stretch>
            <a:fillRect/>
          </a:stretch>
        </p:blipFill>
        <p:spPr bwMode="auto">
          <a:xfrm>
            <a:off x="6300192" y="1412776"/>
            <a:ext cx="2664296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73016"/>
            <a:ext cx="2664296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0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5" cstate="print"/>
          <a:srcRect l="11551" r="32138"/>
          <a:stretch>
            <a:fillRect/>
          </a:stretch>
        </p:blipFill>
        <p:spPr bwMode="auto">
          <a:xfrm>
            <a:off x="395536" y="1340768"/>
            <a:ext cx="2789370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37321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Тип питания зависит от жизненной стадии. Например, гусеница-личинка питается листьями, а бабочка – нектаром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7410" name="Picture 2" descr="http://kartinki-cvetov.ru/images/nasekom/nasekomye-23.jpg"/>
          <p:cNvPicPr>
            <a:picLocks noChangeAspect="1" noChangeArrowheads="1"/>
          </p:cNvPicPr>
          <p:nvPr/>
        </p:nvPicPr>
        <p:blipFill>
          <a:blip r:embed="rId2" cstate="print"/>
          <a:srcRect l="29744" r="13803"/>
          <a:stretch>
            <a:fillRect/>
          </a:stretch>
        </p:blipFill>
        <p:spPr bwMode="auto">
          <a:xfrm>
            <a:off x="4860032" y="476672"/>
            <a:ext cx="3960440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https://encrypted-tbn1.gstatic.com/images?q=tbn:ANd9GcRFxhCr3fKL6anPBj7ScEpmmTAlKqywqyXwDniBc0gLqg8Uf_4H"/>
          <p:cNvPicPr>
            <a:picLocks noChangeAspect="1" noChangeArrowheads="1"/>
          </p:cNvPicPr>
          <p:nvPr/>
        </p:nvPicPr>
        <p:blipFill>
          <a:blip r:embed="rId3" cstate="print"/>
          <a:srcRect l="21521" r="6450"/>
          <a:stretch>
            <a:fillRect/>
          </a:stretch>
        </p:blipFill>
        <p:spPr bwMode="auto">
          <a:xfrm>
            <a:off x="395536" y="476672"/>
            <a:ext cx="4032448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Georgia" pitchFamily="18" charset="0"/>
              </a:rPr>
              <a:t>Насекомые защищаются</a:t>
            </a:r>
            <a:endParaRPr lang="ru-RU" sz="44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Чтобы спастись от врагов, у насекомых выработались защитные механизмы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6381328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Маскировочная окраска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" name="Picture 1" descr="Gastropacha_quercifolia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672408" cy="2268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Locust_mimicry.jpg"/>
          <p:cNvPicPr>
            <a:picLocks noChangeAspect="1"/>
          </p:cNvPicPr>
          <p:nvPr/>
        </p:nvPicPr>
        <p:blipFill>
          <a:blip r:embed="rId3" cstate="print"/>
          <a:srcRect t="26398"/>
          <a:stretch>
            <a:fillRect/>
          </a:stretch>
        </p:blipFill>
        <p:spPr bwMode="auto">
          <a:xfrm>
            <a:off x="683568" y="4149080"/>
            <a:ext cx="3672408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" descr="butterfly-00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456384" cy="2309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37890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Отпугивающая окраска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532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Маскировочная форма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6381328"/>
            <a:ext cx="396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Использование яда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9458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384376" cy="2167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3500438"/>
            <a:ext cx="4714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Самые прожорливые насекомые планеты. Их добыча по весу    в несколько раз больше  самого насекомого. Очень быстро летают.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 У стрекоз  по 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3" name="Picture 15" descr="C:\Users\Людмила\Downloads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14290"/>
            <a:ext cx="4589623" cy="3059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357430"/>
            <a:ext cx="2928958" cy="42716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571472" y="0"/>
            <a:ext cx="2794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Georgia" pitchFamily="18" charset="0"/>
              </a:rPr>
              <a:t>Стрекоза</a:t>
            </a:r>
            <a:endParaRPr lang="ru-RU" sz="48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1" y="121442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Georgia" pitchFamily="18" charset="0"/>
              </a:rPr>
              <a:t>Голубой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  <a:latin typeface="Georgia" pitchFamily="18" charset="0"/>
              </a:rPr>
              <a:t>аэропланчик</a:t>
            </a: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 сел на жёлтый одуванчик.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5"/>
            <a:ext cx="3500462" cy="15001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Georgia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Georgia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Georgia" pitchFamily="18" charset="0"/>
              </a:rPr>
              <a:t>Похлопочет над цветком  - 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Georgia" pitchFamily="18" charset="0"/>
              </a:rPr>
              <a:t>Он поделится медком. </a:t>
            </a:r>
            <a:endParaRPr lang="ru-RU" sz="18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736304" cy="8367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Пчела</a:t>
            </a:r>
            <a:endParaRPr lang="ru-RU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643578"/>
            <a:ext cx="87849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  <a:endParaRPr lang="ru-RU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1" name="Picture 9" descr="C:\Users\Людмила\Downloads\pch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8720"/>
            <a:ext cx="5076056" cy="3807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5" name="Picture 3" descr="C:\Users\Людмила\Downloads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4392488" cy="3049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chely_-_ZHuzhzhanie_(iPlayer.f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1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739</TotalTime>
  <Words>516</Words>
  <Application>Microsoft Office PowerPoint</Application>
  <PresentationFormat>Экран (4:3)</PresentationFormat>
  <Paragraphs>66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Презентация «НАСЕКОМЫЕ»</vt:lpstr>
      <vt:lpstr>Слайд 2</vt:lpstr>
      <vt:lpstr>Слайд 3</vt:lpstr>
      <vt:lpstr>Основные признаки насекомого</vt:lpstr>
      <vt:lpstr>Слайд 5</vt:lpstr>
      <vt:lpstr>Слайд 6</vt:lpstr>
      <vt:lpstr>Слайд 7</vt:lpstr>
      <vt:lpstr>Слайд 8</vt:lpstr>
      <vt:lpstr>Пчела</vt:lpstr>
      <vt:lpstr>Слайд 10</vt:lpstr>
      <vt:lpstr>Слайд 11</vt:lpstr>
      <vt:lpstr>Кузнечик</vt:lpstr>
      <vt:lpstr>Слайд 13</vt:lpstr>
      <vt:lpstr>Светлячок</vt:lpstr>
      <vt:lpstr>Оса</vt:lpstr>
      <vt:lpstr>Таракан</vt:lpstr>
      <vt:lpstr>Водомерка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искра</cp:lastModifiedBy>
  <cp:revision>90</cp:revision>
  <dcterms:created xsi:type="dcterms:W3CDTF">2015-02-05T17:30:43Z</dcterms:created>
  <dcterms:modified xsi:type="dcterms:W3CDTF">2018-04-23T10:03:02Z</dcterms:modified>
</cp:coreProperties>
</file>